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2" r:id="rId6"/>
    <p:sldId id="263" r:id="rId7"/>
    <p:sldId id="264" r:id="rId8"/>
    <p:sldId id="257" r:id="rId9"/>
    <p:sldId id="258" r:id="rId10"/>
    <p:sldId id="265" r:id="rId11"/>
    <p:sldId id="267" r:id="rId12"/>
    <p:sldId id="268" r:id="rId1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660"/>
  </p:normalViewPr>
  <p:slideViewPr>
    <p:cSldViewPr snapToGrid="0">
      <p:cViewPr varScale="1">
        <p:scale>
          <a:sx n="85" d="100"/>
          <a:sy n="85" d="100"/>
        </p:scale>
        <p:origin x="77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C6C6E7D-029C-B968-7C6F-3CA176CBF2A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80F95C17-B25B-9F47-2EF5-926E129C79E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A1C0BD16-12C5-2594-362B-8FD8B42C0833}"/>
              </a:ext>
            </a:extLst>
          </p:cNvPr>
          <p:cNvSpPr>
            <a:spLocks noGrp="1"/>
          </p:cNvSpPr>
          <p:nvPr>
            <p:ph type="dt" sz="half" idx="10"/>
          </p:nvPr>
        </p:nvSpPr>
        <p:spPr/>
        <p:txBody>
          <a:bodyPr/>
          <a:lstStyle/>
          <a:p>
            <a:fld id="{09CEFACF-5201-4466-877F-9F16B155A903}" type="datetimeFigureOut">
              <a:rPr lang="fr-FR" smtClean="0"/>
              <a:t>04/09/2024</a:t>
            </a:fld>
            <a:endParaRPr lang="fr-FR"/>
          </a:p>
        </p:txBody>
      </p:sp>
      <p:sp>
        <p:nvSpPr>
          <p:cNvPr id="5" name="Espace réservé du pied de page 4">
            <a:extLst>
              <a:ext uri="{FF2B5EF4-FFF2-40B4-BE49-F238E27FC236}">
                <a16:creationId xmlns:a16="http://schemas.microsoft.com/office/drawing/2014/main" id="{6541F503-F2D3-3097-AA7C-FFD560D3B1D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64F624F-E47C-837B-2B46-BACF1B383168}"/>
              </a:ext>
            </a:extLst>
          </p:cNvPr>
          <p:cNvSpPr>
            <a:spLocks noGrp="1"/>
          </p:cNvSpPr>
          <p:nvPr>
            <p:ph type="sldNum" sz="quarter" idx="12"/>
          </p:nvPr>
        </p:nvSpPr>
        <p:spPr/>
        <p:txBody>
          <a:bodyPr/>
          <a:lstStyle/>
          <a:p>
            <a:fld id="{9F6D4293-453F-4508-8BC8-EFB451E8A3A9}" type="slidenum">
              <a:rPr lang="fr-FR" smtClean="0"/>
              <a:t>‹N°›</a:t>
            </a:fld>
            <a:endParaRPr lang="fr-FR"/>
          </a:p>
        </p:txBody>
      </p:sp>
    </p:spTree>
    <p:extLst>
      <p:ext uri="{BB962C8B-B14F-4D97-AF65-F5344CB8AC3E}">
        <p14:creationId xmlns:p14="http://schemas.microsoft.com/office/powerpoint/2010/main" val="4198996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C701AB-B552-80D6-3283-372C5E328E38}"/>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F82DE9B-EAA6-B55F-FA4C-52957DEB0EC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0CD2029-2497-A9D4-2D67-815EBB08D4E1}"/>
              </a:ext>
            </a:extLst>
          </p:cNvPr>
          <p:cNvSpPr>
            <a:spLocks noGrp="1"/>
          </p:cNvSpPr>
          <p:nvPr>
            <p:ph type="dt" sz="half" idx="10"/>
          </p:nvPr>
        </p:nvSpPr>
        <p:spPr/>
        <p:txBody>
          <a:bodyPr/>
          <a:lstStyle/>
          <a:p>
            <a:fld id="{09CEFACF-5201-4466-877F-9F16B155A903}" type="datetimeFigureOut">
              <a:rPr lang="fr-FR" smtClean="0"/>
              <a:t>04/09/2024</a:t>
            </a:fld>
            <a:endParaRPr lang="fr-FR"/>
          </a:p>
        </p:txBody>
      </p:sp>
      <p:sp>
        <p:nvSpPr>
          <p:cNvPr id="5" name="Espace réservé du pied de page 4">
            <a:extLst>
              <a:ext uri="{FF2B5EF4-FFF2-40B4-BE49-F238E27FC236}">
                <a16:creationId xmlns:a16="http://schemas.microsoft.com/office/drawing/2014/main" id="{5DA7B68A-250F-B78E-A9E0-0BB10E9CCA2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0C510FC-91F4-B88F-39F8-8AA05D919634}"/>
              </a:ext>
            </a:extLst>
          </p:cNvPr>
          <p:cNvSpPr>
            <a:spLocks noGrp="1"/>
          </p:cNvSpPr>
          <p:nvPr>
            <p:ph type="sldNum" sz="quarter" idx="12"/>
          </p:nvPr>
        </p:nvSpPr>
        <p:spPr/>
        <p:txBody>
          <a:bodyPr/>
          <a:lstStyle/>
          <a:p>
            <a:fld id="{9F6D4293-453F-4508-8BC8-EFB451E8A3A9}" type="slidenum">
              <a:rPr lang="fr-FR" smtClean="0"/>
              <a:t>‹N°›</a:t>
            </a:fld>
            <a:endParaRPr lang="fr-FR"/>
          </a:p>
        </p:txBody>
      </p:sp>
    </p:spTree>
    <p:extLst>
      <p:ext uri="{BB962C8B-B14F-4D97-AF65-F5344CB8AC3E}">
        <p14:creationId xmlns:p14="http://schemas.microsoft.com/office/powerpoint/2010/main" val="292260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F9F09D1F-C5AD-D5E9-8B6D-B33C4D9ED49B}"/>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A3A5CE24-9113-C6AF-E5EA-806D97236D71}"/>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6B3DB85-2EAB-1843-66AC-05C56267E70F}"/>
              </a:ext>
            </a:extLst>
          </p:cNvPr>
          <p:cNvSpPr>
            <a:spLocks noGrp="1"/>
          </p:cNvSpPr>
          <p:nvPr>
            <p:ph type="dt" sz="half" idx="10"/>
          </p:nvPr>
        </p:nvSpPr>
        <p:spPr/>
        <p:txBody>
          <a:bodyPr/>
          <a:lstStyle/>
          <a:p>
            <a:fld id="{09CEFACF-5201-4466-877F-9F16B155A903}" type="datetimeFigureOut">
              <a:rPr lang="fr-FR" smtClean="0"/>
              <a:t>04/09/2024</a:t>
            </a:fld>
            <a:endParaRPr lang="fr-FR"/>
          </a:p>
        </p:txBody>
      </p:sp>
      <p:sp>
        <p:nvSpPr>
          <p:cNvPr id="5" name="Espace réservé du pied de page 4">
            <a:extLst>
              <a:ext uri="{FF2B5EF4-FFF2-40B4-BE49-F238E27FC236}">
                <a16:creationId xmlns:a16="http://schemas.microsoft.com/office/drawing/2014/main" id="{1B845405-9D4B-D91B-7313-1AAAAD6E97F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D38E98D-CD0B-8625-9B7C-273BF4CDEE48}"/>
              </a:ext>
            </a:extLst>
          </p:cNvPr>
          <p:cNvSpPr>
            <a:spLocks noGrp="1"/>
          </p:cNvSpPr>
          <p:nvPr>
            <p:ph type="sldNum" sz="quarter" idx="12"/>
          </p:nvPr>
        </p:nvSpPr>
        <p:spPr/>
        <p:txBody>
          <a:bodyPr/>
          <a:lstStyle/>
          <a:p>
            <a:fld id="{9F6D4293-453F-4508-8BC8-EFB451E8A3A9}" type="slidenum">
              <a:rPr lang="fr-FR" smtClean="0"/>
              <a:t>‹N°›</a:t>
            </a:fld>
            <a:endParaRPr lang="fr-FR"/>
          </a:p>
        </p:txBody>
      </p:sp>
    </p:spTree>
    <p:extLst>
      <p:ext uri="{BB962C8B-B14F-4D97-AF65-F5344CB8AC3E}">
        <p14:creationId xmlns:p14="http://schemas.microsoft.com/office/powerpoint/2010/main" val="957776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5E8391E-889B-6359-B8B4-02885A00DC7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D19B5D9-1167-F6C2-1BBB-DB9C05F2B043}"/>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1683909-D1DB-FF4F-299D-A5300A2961C3}"/>
              </a:ext>
            </a:extLst>
          </p:cNvPr>
          <p:cNvSpPr>
            <a:spLocks noGrp="1"/>
          </p:cNvSpPr>
          <p:nvPr>
            <p:ph type="dt" sz="half" idx="10"/>
          </p:nvPr>
        </p:nvSpPr>
        <p:spPr/>
        <p:txBody>
          <a:bodyPr/>
          <a:lstStyle/>
          <a:p>
            <a:fld id="{09CEFACF-5201-4466-877F-9F16B155A903}" type="datetimeFigureOut">
              <a:rPr lang="fr-FR" smtClean="0"/>
              <a:t>04/09/2024</a:t>
            </a:fld>
            <a:endParaRPr lang="fr-FR"/>
          </a:p>
        </p:txBody>
      </p:sp>
      <p:sp>
        <p:nvSpPr>
          <p:cNvPr id="5" name="Espace réservé du pied de page 4">
            <a:extLst>
              <a:ext uri="{FF2B5EF4-FFF2-40B4-BE49-F238E27FC236}">
                <a16:creationId xmlns:a16="http://schemas.microsoft.com/office/drawing/2014/main" id="{1894A97E-F2A9-2B76-3D9D-531FF99009B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C804277-8F6C-7D3B-AD2B-DD3561A30EDB}"/>
              </a:ext>
            </a:extLst>
          </p:cNvPr>
          <p:cNvSpPr>
            <a:spLocks noGrp="1"/>
          </p:cNvSpPr>
          <p:nvPr>
            <p:ph type="sldNum" sz="quarter" idx="12"/>
          </p:nvPr>
        </p:nvSpPr>
        <p:spPr/>
        <p:txBody>
          <a:bodyPr/>
          <a:lstStyle/>
          <a:p>
            <a:fld id="{9F6D4293-453F-4508-8BC8-EFB451E8A3A9}" type="slidenum">
              <a:rPr lang="fr-FR" smtClean="0"/>
              <a:t>‹N°›</a:t>
            </a:fld>
            <a:endParaRPr lang="fr-FR"/>
          </a:p>
        </p:txBody>
      </p:sp>
    </p:spTree>
    <p:extLst>
      <p:ext uri="{BB962C8B-B14F-4D97-AF65-F5344CB8AC3E}">
        <p14:creationId xmlns:p14="http://schemas.microsoft.com/office/powerpoint/2010/main" val="3836076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39EEBF-1A15-19A1-5FA4-FEAA091E5E89}"/>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18265901-050A-6099-033E-100BCB45F0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262AA2A-57DD-1E6B-3F5E-5B77B662B70E}"/>
              </a:ext>
            </a:extLst>
          </p:cNvPr>
          <p:cNvSpPr>
            <a:spLocks noGrp="1"/>
          </p:cNvSpPr>
          <p:nvPr>
            <p:ph type="dt" sz="half" idx="10"/>
          </p:nvPr>
        </p:nvSpPr>
        <p:spPr/>
        <p:txBody>
          <a:bodyPr/>
          <a:lstStyle/>
          <a:p>
            <a:fld id="{09CEFACF-5201-4466-877F-9F16B155A903}" type="datetimeFigureOut">
              <a:rPr lang="fr-FR" smtClean="0"/>
              <a:t>04/09/2024</a:t>
            </a:fld>
            <a:endParaRPr lang="fr-FR"/>
          </a:p>
        </p:txBody>
      </p:sp>
      <p:sp>
        <p:nvSpPr>
          <p:cNvPr id="5" name="Espace réservé du pied de page 4">
            <a:extLst>
              <a:ext uri="{FF2B5EF4-FFF2-40B4-BE49-F238E27FC236}">
                <a16:creationId xmlns:a16="http://schemas.microsoft.com/office/drawing/2014/main" id="{D445D913-2C6F-9AB5-2BC0-F90300E2449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97B8626-449A-5ACB-9866-DDB6203FA3B1}"/>
              </a:ext>
            </a:extLst>
          </p:cNvPr>
          <p:cNvSpPr>
            <a:spLocks noGrp="1"/>
          </p:cNvSpPr>
          <p:nvPr>
            <p:ph type="sldNum" sz="quarter" idx="12"/>
          </p:nvPr>
        </p:nvSpPr>
        <p:spPr/>
        <p:txBody>
          <a:bodyPr/>
          <a:lstStyle/>
          <a:p>
            <a:fld id="{9F6D4293-453F-4508-8BC8-EFB451E8A3A9}" type="slidenum">
              <a:rPr lang="fr-FR" smtClean="0"/>
              <a:t>‹N°›</a:t>
            </a:fld>
            <a:endParaRPr lang="fr-FR"/>
          </a:p>
        </p:txBody>
      </p:sp>
    </p:spTree>
    <p:extLst>
      <p:ext uri="{BB962C8B-B14F-4D97-AF65-F5344CB8AC3E}">
        <p14:creationId xmlns:p14="http://schemas.microsoft.com/office/powerpoint/2010/main" val="1407195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FA76F3-E1E6-E7E7-A7F1-B7862F0EEC5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28AFA14-0AA6-ECC5-5DAD-F4CF18036130}"/>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BB73AD7E-39FB-8C1C-BB8A-037CB64ECBDE}"/>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1C4C37CE-A528-A0C3-E2E7-CE0947B6DCB4}"/>
              </a:ext>
            </a:extLst>
          </p:cNvPr>
          <p:cNvSpPr>
            <a:spLocks noGrp="1"/>
          </p:cNvSpPr>
          <p:nvPr>
            <p:ph type="dt" sz="half" idx="10"/>
          </p:nvPr>
        </p:nvSpPr>
        <p:spPr/>
        <p:txBody>
          <a:bodyPr/>
          <a:lstStyle/>
          <a:p>
            <a:fld id="{09CEFACF-5201-4466-877F-9F16B155A903}" type="datetimeFigureOut">
              <a:rPr lang="fr-FR" smtClean="0"/>
              <a:t>04/09/2024</a:t>
            </a:fld>
            <a:endParaRPr lang="fr-FR"/>
          </a:p>
        </p:txBody>
      </p:sp>
      <p:sp>
        <p:nvSpPr>
          <p:cNvPr id="6" name="Espace réservé du pied de page 5">
            <a:extLst>
              <a:ext uri="{FF2B5EF4-FFF2-40B4-BE49-F238E27FC236}">
                <a16:creationId xmlns:a16="http://schemas.microsoft.com/office/drawing/2014/main" id="{25C997CB-0837-E1C3-26BB-2B91B3B4D42F}"/>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A307C4F1-7F7A-BB49-2577-D5178EE1E3A0}"/>
              </a:ext>
            </a:extLst>
          </p:cNvPr>
          <p:cNvSpPr>
            <a:spLocks noGrp="1"/>
          </p:cNvSpPr>
          <p:nvPr>
            <p:ph type="sldNum" sz="quarter" idx="12"/>
          </p:nvPr>
        </p:nvSpPr>
        <p:spPr/>
        <p:txBody>
          <a:bodyPr/>
          <a:lstStyle/>
          <a:p>
            <a:fld id="{9F6D4293-453F-4508-8BC8-EFB451E8A3A9}" type="slidenum">
              <a:rPr lang="fr-FR" smtClean="0"/>
              <a:t>‹N°›</a:t>
            </a:fld>
            <a:endParaRPr lang="fr-FR"/>
          </a:p>
        </p:txBody>
      </p:sp>
    </p:spTree>
    <p:extLst>
      <p:ext uri="{BB962C8B-B14F-4D97-AF65-F5344CB8AC3E}">
        <p14:creationId xmlns:p14="http://schemas.microsoft.com/office/powerpoint/2010/main" val="2723967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1468C7-7B90-CED4-0768-BC8B5EED15FD}"/>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E0A3578-7362-DFDC-28B2-8BD994E9C6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49EE4476-24E8-A7C3-6859-2B4B5FF0CE65}"/>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5D4301BE-7558-63C9-3171-7F0B87B4D21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245DF30A-C274-E13F-6964-EB34E1B939BB}"/>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C4D6DF8C-72F9-E06D-B7BE-55A691124A44}"/>
              </a:ext>
            </a:extLst>
          </p:cNvPr>
          <p:cNvSpPr>
            <a:spLocks noGrp="1"/>
          </p:cNvSpPr>
          <p:nvPr>
            <p:ph type="dt" sz="half" idx="10"/>
          </p:nvPr>
        </p:nvSpPr>
        <p:spPr/>
        <p:txBody>
          <a:bodyPr/>
          <a:lstStyle/>
          <a:p>
            <a:fld id="{09CEFACF-5201-4466-877F-9F16B155A903}" type="datetimeFigureOut">
              <a:rPr lang="fr-FR" smtClean="0"/>
              <a:t>04/09/2024</a:t>
            </a:fld>
            <a:endParaRPr lang="fr-FR"/>
          </a:p>
        </p:txBody>
      </p:sp>
      <p:sp>
        <p:nvSpPr>
          <p:cNvPr id="8" name="Espace réservé du pied de page 7">
            <a:extLst>
              <a:ext uri="{FF2B5EF4-FFF2-40B4-BE49-F238E27FC236}">
                <a16:creationId xmlns:a16="http://schemas.microsoft.com/office/drawing/2014/main" id="{F0E9A7D4-C501-1E8B-B103-1C5FF70ACB0B}"/>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43FBD22D-CF79-A9A9-0891-F2AFFCB2158A}"/>
              </a:ext>
            </a:extLst>
          </p:cNvPr>
          <p:cNvSpPr>
            <a:spLocks noGrp="1"/>
          </p:cNvSpPr>
          <p:nvPr>
            <p:ph type="sldNum" sz="quarter" idx="12"/>
          </p:nvPr>
        </p:nvSpPr>
        <p:spPr/>
        <p:txBody>
          <a:bodyPr/>
          <a:lstStyle/>
          <a:p>
            <a:fld id="{9F6D4293-453F-4508-8BC8-EFB451E8A3A9}" type="slidenum">
              <a:rPr lang="fr-FR" smtClean="0"/>
              <a:t>‹N°›</a:t>
            </a:fld>
            <a:endParaRPr lang="fr-FR"/>
          </a:p>
        </p:txBody>
      </p:sp>
    </p:spTree>
    <p:extLst>
      <p:ext uri="{BB962C8B-B14F-4D97-AF65-F5344CB8AC3E}">
        <p14:creationId xmlns:p14="http://schemas.microsoft.com/office/powerpoint/2010/main" val="3604850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686770-1BEC-2068-ACED-F79822A64AE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CAEF3D2-6A5A-D5C4-7123-1F0CFDD22148}"/>
              </a:ext>
            </a:extLst>
          </p:cNvPr>
          <p:cNvSpPr>
            <a:spLocks noGrp="1"/>
          </p:cNvSpPr>
          <p:nvPr>
            <p:ph type="dt" sz="half" idx="10"/>
          </p:nvPr>
        </p:nvSpPr>
        <p:spPr/>
        <p:txBody>
          <a:bodyPr/>
          <a:lstStyle/>
          <a:p>
            <a:fld id="{09CEFACF-5201-4466-877F-9F16B155A903}" type="datetimeFigureOut">
              <a:rPr lang="fr-FR" smtClean="0"/>
              <a:t>04/09/2024</a:t>
            </a:fld>
            <a:endParaRPr lang="fr-FR"/>
          </a:p>
        </p:txBody>
      </p:sp>
      <p:sp>
        <p:nvSpPr>
          <p:cNvPr id="4" name="Espace réservé du pied de page 3">
            <a:extLst>
              <a:ext uri="{FF2B5EF4-FFF2-40B4-BE49-F238E27FC236}">
                <a16:creationId xmlns:a16="http://schemas.microsoft.com/office/drawing/2014/main" id="{6A728740-3D70-E475-82A1-3EFD7C92621B}"/>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C26E50CA-A800-F0A3-1FAC-56CC27B4F0D2}"/>
              </a:ext>
            </a:extLst>
          </p:cNvPr>
          <p:cNvSpPr>
            <a:spLocks noGrp="1"/>
          </p:cNvSpPr>
          <p:nvPr>
            <p:ph type="sldNum" sz="quarter" idx="12"/>
          </p:nvPr>
        </p:nvSpPr>
        <p:spPr/>
        <p:txBody>
          <a:bodyPr/>
          <a:lstStyle/>
          <a:p>
            <a:fld id="{9F6D4293-453F-4508-8BC8-EFB451E8A3A9}" type="slidenum">
              <a:rPr lang="fr-FR" smtClean="0"/>
              <a:t>‹N°›</a:t>
            </a:fld>
            <a:endParaRPr lang="fr-FR"/>
          </a:p>
        </p:txBody>
      </p:sp>
    </p:spTree>
    <p:extLst>
      <p:ext uri="{BB962C8B-B14F-4D97-AF65-F5344CB8AC3E}">
        <p14:creationId xmlns:p14="http://schemas.microsoft.com/office/powerpoint/2010/main" val="878404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D74DFFD-28B5-8A27-DF31-A184FE074CF4}"/>
              </a:ext>
            </a:extLst>
          </p:cNvPr>
          <p:cNvSpPr>
            <a:spLocks noGrp="1"/>
          </p:cNvSpPr>
          <p:nvPr>
            <p:ph type="dt" sz="half" idx="10"/>
          </p:nvPr>
        </p:nvSpPr>
        <p:spPr/>
        <p:txBody>
          <a:bodyPr/>
          <a:lstStyle/>
          <a:p>
            <a:fld id="{09CEFACF-5201-4466-877F-9F16B155A903}" type="datetimeFigureOut">
              <a:rPr lang="fr-FR" smtClean="0"/>
              <a:t>04/09/2024</a:t>
            </a:fld>
            <a:endParaRPr lang="fr-FR"/>
          </a:p>
        </p:txBody>
      </p:sp>
      <p:sp>
        <p:nvSpPr>
          <p:cNvPr id="3" name="Espace réservé du pied de page 2">
            <a:extLst>
              <a:ext uri="{FF2B5EF4-FFF2-40B4-BE49-F238E27FC236}">
                <a16:creationId xmlns:a16="http://schemas.microsoft.com/office/drawing/2014/main" id="{BD4715A8-2FB8-BE38-2A39-243313F4D51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31021CCF-4E38-05F5-3065-AE288EA45358}"/>
              </a:ext>
            </a:extLst>
          </p:cNvPr>
          <p:cNvSpPr>
            <a:spLocks noGrp="1"/>
          </p:cNvSpPr>
          <p:nvPr>
            <p:ph type="sldNum" sz="quarter" idx="12"/>
          </p:nvPr>
        </p:nvSpPr>
        <p:spPr/>
        <p:txBody>
          <a:bodyPr/>
          <a:lstStyle/>
          <a:p>
            <a:fld id="{9F6D4293-453F-4508-8BC8-EFB451E8A3A9}" type="slidenum">
              <a:rPr lang="fr-FR" smtClean="0"/>
              <a:t>‹N°›</a:t>
            </a:fld>
            <a:endParaRPr lang="fr-FR"/>
          </a:p>
        </p:txBody>
      </p:sp>
    </p:spTree>
    <p:extLst>
      <p:ext uri="{BB962C8B-B14F-4D97-AF65-F5344CB8AC3E}">
        <p14:creationId xmlns:p14="http://schemas.microsoft.com/office/powerpoint/2010/main" val="2347514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61921B-8F0B-C5E9-24E4-AF3EE7BBF2CB}"/>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8BC0AC09-27CC-2E16-2955-A13F77652D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96F46214-6E9B-8724-EB34-1AF6F9B96E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D4A2F86-F5E2-2CC9-4DAF-61071DCEDF92}"/>
              </a:ext>
            </a:extLst>
          </p:cNvPr>
          <p:cNvSpPr>
            <a:spLocks noGrp="1"/>
          </p:cNvSpPr>
          <p:nvPr>
            <p:ph type="dt" sz="half" idx="10"/>
          </p:nvPr>
        </p:nvSpPr>
        <p:spPr/>
        <p:txBody>
          <a:bodyPr/>
          <a:lstStyle/>
          <a:p>
            <a:fld id="{09CEFACF-5201-4466-877F-9F16B155A903}" type="datetimeFigureOut">
              <a:rPr lang="fr-FR" smtClean="0"/>
              <a:t>04/09/2024</a:t>
            </a:fld>
            <a:endParaRPr lang="fr-FR"/>
          </a:p>
        </p:txBody>
      </p:sp>
      <p:sp>
        <p:nvSpPr>
          <p:cNvPr id="6" name="Espace réservé du pied de page 5">
            <a:extLst>
              <a:ext uri="{FF2B5EF4-FFF2-40B4-BE49-F238E27FC236}">
                <a16:creationId xmlns:a16="http://schemas.microsoft.com/office/drawing/2014/main" id="{68EF7215-DEDC-7E38-82F6-2E43312684A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5167C77-59F8-1019-3D50-7A5641DBB60D}"/>
              </a:ext>
            </a:extLst>
          </p:cNvPr>
          <p:cNvSpPr>
            <a:spLocks noGrp="1"/>
          </p:cNvSpPr>
          <p:nvPr>
            <p:ph type="sldNum" sz="quarter" idx="12"/>
          </p:nvPr>
        </p:nvSpPr>
        <p:spPr/>
        <p:txBody>
          <a:bodyPr/>
          <a:lstStyle/>
          <a:p>
            <a:fld id="{9F6D4293-453F-4508-8BC8-EFB451E8A3A9}" type="slidenum">
              <a:rPr lang="fr-FR" smtClean="0"/>
              <a:t>‹N°›</a:t>
            </a:fld>
            <a:endParaRPr lang="fr-FR"/>
          </a:p>
        </p:txBody>
      </p:sp>
    </p:spTree>
    <p:extLst>
      <p:ext uri="{BB962C8B-B14F-4D97-AF65-F5344CB8AC3E}">
        <p14:creationId xmlns:p14="http://schemas.microsoft.com/office/powerpoint/2010/main" val="1089702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C2CB34-BC25-DAB9-70EF-EBE6F8394F1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68D39A9-DF23-A668-1B23-E9DEA6FA968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49408CEC-41EB-D91B-BD63-935A1BE475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E6CDE6C-BA6A-6960-AFAD-02F6D86ADE43}"/>
              </a:ext>
            </a:extLst>
          </p:cNvPr>
          <p:cNvSpPr>
            <a:spLocks noGrp="1"/>
          </p:cNvSpPr>
          <p:nvPr>
            <p:ph type="dt" sz="half" idx="10"/>
          </p:nvPr>
        </p:nvSpPr>
        <p:spPr/>
        <p:txBody>
          <a:bodyPr/>
          <a:lstStyle/>
          <a:p>
            <a:fld id="{09CEFACF-5201-4466-877F-9F16B155A903}" type="datetimeFigureOut">
              <a:rPr lang="fr-FR" smtClean="0"/>
              <a:t>04/09/2024</a:t>
            </a:fld>
            <a:endParaRPr lang="fr-FR"/>
          </a:p>
        </p:txBody>
      </p:sp>
      <p:sp>
        <p:nvSpPr>
          <p:cNvPr id="6" name="Espace réservé du pied de page 5">
            <a:extLst>
              <a:ext uri="{FF2B5EF4-FFF2-40B4-BE49-F238E27FC236}">
                <a16:creationId xmlns:a16="http://schemas.microsoft.com/office/drawing/2014/main" id="{9B77B60B-3D85-9EF2-7C29-4D11681CF25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BA83994-CFDC-64BD-9316-CB67ED61BA32}"/>
              </a:ext>
            </a:extLst>
          </p:cNvPr>
          <p:cNvSpPr>
            <a:spLocks noGrp="1"/>
          </p:cNvSpPr>
          <p:nvPr>
            <p:ph type="sldNum" sz="quarter" idx="12"/>
          </p:nvPr>
        </p:nvSpPr>
        <p:spPr/>
        <p:txBody>
          <a:bodyPr/>
          <a:lstStyle/>
          <a:p>
            <a:fld id="{9F6D4293-453F-4508-8BC8-EFB451E8A3A9}" type="slidenum">
              <a:rPr lang="fr-FR" smtClean="0"/>
              <a:t>‹N°›</a:t>
            </a:fld>
            <a:endParaRPr lang="fr-FR"/>
          </a:p>
        </p:txBody>
      </p:sp>
    </p:spTree>
    <p:extLst>
      <p:ext uri="{BB962C8B-B14F-4D97-AF65-F5344CB8AC3E}">
        <p14:creationId xmlns:p14="http://schemas.microsoft.com/office/powerpoint/2010/main" val="3720618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04928C9-035C-56BD-259A-278DF7F33E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A6F5DEAB-E95C-029F-DBAB-A57C83D4AF2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888A2CF-1D89-098D-C786-F4C55CA38C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CEFACF-5201-4466-877F-9F16B155A903}" type="datetimeFigureOut">
              <a:rPr lang="fr-FR" smtClean="0"/>
              <a:t>04/09/2024</a:t>
            </a:fld>
            <a:endParaRPr lang="fr-FR"/>
          </a:p>
        </p:txBody>
      </p:sp>
      <p:sp>
        <p:nvSpPr>
          <p:cNvPr id="5" name="Espace réservé du pied de page 4">
            <a:extLst>
              <a:ext uri="{FF2B5EF4-FFF2-40B4-BE49-F238E27FC236}">
                <a16:creationId xmlns:a16="http://schemas.microsoft.com/office/drawing/2014/main" id="{59E4D5E7-5DDB-37C1-DEDE-363528BF90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3B938813-F5E4-6FB8-08B8-7590B3666F2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D4293-453F-4508-8BC8-EFB451E8A3A9}" type="slidenum">
              <a:rPr lang="fr-FR" smtClean="0"/>
              <a:t>‹N°›</a:t>
            </a:fld>
            <a:endParaRPr lang="fr-FR"/>
          </a:p>
        </p:txBody>
      </p:sp>
    </p:spTree>
    <p:extLst>
      <p:ext uri="{BB962C8B-B14F-4D97-AF65-F5344CB8AC3E}">
        <p14:creationId xmlns:p14="http://schemas.microsoft.com/office/powerpoint/2010/main" val="35139938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s://www.laregion.fr/Aides-Mouv-Occitani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gabriel-peri.mon-ent-occitanie.fr/vie-de-l-etablissement/informations-du-lycee/erasmu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instagram.com/toulouseschoolofdesig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C6DA1B-8A44-5B93-26EE-B63BA7DBB8E5}"/>
              </a:ext>
            </a:extLst>
          </p:cNvPr>
          <p:cNvSpPr>
            <a:spLocks noGrp="1"/>
          </p:cNvSpPr>
          <p:nvPr>
            <p:ph type="ctrTitle"/>
          </p:nvPr>
        </p:nvSpPr>
        <p:spPr/>
        <p:txBody>
          <a:bodyPr/>
          <a:lstStyle/>
          <a:p>
            <a:r>
              <a:rPr lang="fr-FR" dirty="0"/>
              <a:t>ERASMUS SUPERIEUR</a:t>
            </a:r>
          </a:p>
        </p:txBody>
      </p:sp>
      <p:sp>
        <p:nvSpPr>
          <p:cNvPr id="3" name="Sous-titre 2">
            <a:extLst>
              <a:ext uri="{FF2B5EF4-FFF2-40B4-BE49-F238E27FC236}">
                <a16:creationId xmlns:a16="http://schemas.microsoft.com/office/drawing/2014/main" id="{B1F02E3E-6649-ADFA-EC10-9F3365C58D8D}"/>
              </a:ext>
            </a:extLst>
          </p:cNvPr>
          <p:cNvSpPr>
            <a:spLocks noGrp="1"/>
          </p:cNvSpPr>
          <p:nvPr>
            <p:ph type="subTitle" idx="1"/>
          </p:nvPr>
        </p:nvSpPr>
        <p:spPr/>
        <p:txBody>
          <a:bodyPr/>
          <a:lstStyle/>
          <a:p>
            <a:r>
              <a:rPr lang="fr-FR" dirty="0"/>
              <a:t>2024 / 2025</a:t>
            </a:r>
          </a:p>
        </p:txBody>
      </p:sp>
    </p:spTree>
    <p:extLst>
      <p:ext uri="{BB962C8B-B14F-4D97-AF65-F5344CB8AC3E}">
        <p14:creationId xmlns:p14="http://schemas.microsoft.com/office/powerpoint/2010/main" val="4293508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24DAF1A7-9495-2A1D-AAB6-43F97DFCA02E}"/>
              </a:ext>
            </a:extLst>
          </p:cNvPr>
          <p:cNvPicPr>
            <a:picLocks noChangeAspect="1"/>
          </p:cNvPicPr>
          <p:nvPr/>
        </p:nvPicPr>
        <p:blipFill>
          <a:blip r:embed="rId2"/>
          <a:stretch>
            <a:fillRect/>
          </a:stretch>
        </p:blipFill>
        <p:spPr>
          <a:xfrm>
            <a:off x="1006415" y="596069"/>
            <a:ext cx="10179170" cy="5665862"/>
          </a:xfrm>
          <a:prstGeom prst="rect">
            <a:avLst/>
          </a:prstGeom>
        </p:spPr>
      </p:pic>
    </p:spTree>
    <p:extLst>
      <p:ext uri="{BB962C8B-B14F-4D97-AF65-F5344CB8AC3E}">
        <p14:creationId xmlns:p14="http://schemas.microsoft.com/office/powerpoint/2010/main" val="3008604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01B4EF-5548-D772-0EDF-0F1BFB181763}"/>
              </a:ext>
            </a:extLst>
          </p:cNvPr>
          <p:cNvSpPr>
            <a:spLocks noGrp="1"/>
          </p:cNvSpPr>
          <p:nvPr>
            <p:ph type="title"/>
          </p:nvPr>
        </p:nvSpPr>
        <p:spPr/>
        <p:txBody>
          <a:bodyPr/>
          <a:lstStyle/>
          <a:p>
            <a:r>
              <a:rPr lang="fr-FR" dirty="0"/>
              <a:t>BOURSES REGION OCCITANIE</a:t>
            </a:r>
          </a:p>
        </p:txBody>
      </p:sp>
      <p:sp>
        <p:nvSpPr>
          <p:cNvPr id="3" name="Espace réservé du contenu 2">
            <a:extLst>
              <a:ext uri="{FF2B5EF4-FFF2-40B4-BE49-F238E27FC236}">
                <a16:creationId xmlns:a16="http://schemas.microsoft.com/office/drawing/2014/main" id="{887FCF19-964E-13A5-719B-92AA406DA558}"/>
              </a:ext>
            </a:extLst>
          </p:cNvPr>
          <p:cNvSpPr>
            <a:spLocks noGrp="1"/>
          </p:cNvSpPr>
          <p:nvPr>
            <p:ph idx="1"/>
          </p:nvPr>
        </p:nvSpPr>
        <p:spPr/>
        <p:txBody>
          <a:bodyPr/>
          <a:lstStyle/>
          <a:p>
            <a:r>
              <a:rPr lang="fr-FR" dirty="0"/>
              <a:t>Nouveau dispositif d’aide à la mobilité</a:t>
            </a:r>
          </a:p>
          <a:p>
            <a:r>
              <a:rPr lang="fr-FR" dirty="0"/>
              <a:t>Elargissement du public / simplification de la gestion</a:t>
            </a:r>
          </a:p>
          <a:p>
            <a:r>
              <a:rPr lang="fr-FR" dirty="0"/>
              <a:t>Cumul avec d’autres aides </a:t>
            </a:r>
          </a:p>
          <a:p>
            <a:r>
              <a:rPr lang="fr-FR" dirty="0"/>
              <a:t>Demande à faire avant le départ</a:t>
            </a:r>
          </a:p>
          <a:p>
            <a:r>
              <a:rPr lang="fr-FR" dirty="0">
                <a:hlinkClick r:id="rId2"/>
              </a:rPr>
              <a:t>https://www.laregion.fr/Aides-Mouv-Occitanie</a:t>
            </a:r>
            <a:r>
              <a:rPr lang="fr-FR" dirty="0"/>
              <a:t> </a:t>
            </a:r>
          </a:p>
        </p:txBody>
      </p:sp>
    </p:spTree>
    <p:extLst>
      <p:ext uri="{BB962C8B-B14F-4D97-AF65-F5344CB8AC3E}">
        <p14:creationId xmlns:p14="http://schemas.microsoft.com/office/powerpoint/2010/main" val="42419767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AE2861-E113-6BFC-3CDE-745277986637}"/>
              </a:ext>
            </a:extLst>
          </p:cNvPr>
          <p:cNvSpPr>
            <a:spLocks noGrp="1"/>
          </p:cNvSpPr>
          <p:nvPr>
            <p:ph type="title"/>
          </p:nvPr>
        </p:nvSpPr>
        <p:spPr/>
        <p:txBody>
          <a:bodyPr/>
          <a:lstStyle/>
          <a:p>
            <a:r>
              <a:rPr lang="fr-FR" dirty="0"/>
              <a:t>En savoir plus</a:t>
            </a:r>
          </a:p>
        </p:txBody>
      </p:sp>
      <p:sp>
        <p:nvSpPr>
          <p:cNvPr id="3" name="Espace réservé du contenu 2">
            <a:extLst>
              <a:ext uri="{FF2B5EF4-FFF2-40B4-BE49-F238E27FC236}">
                <a16:creationId xmlns:a16="http://schemas.microsoft.com/office/drawing/2014/main" id="{44B6738E-5ED3-23F8-6DE2-F18697E73734}"/>
              </a:ext>
            </a:extLst>
          </p:cNvPr>
          <p:cNvSpPr>
            <a:spLocks noGrp="1"/>
          </p:cNvSpPr>
          <p:nvPr>
            <p:ph idx="1"/>
          </p:nvPr>
        </p:nvSpPr>
        <p:spPr/>
        <p:txBody>
          <a:bodyPr/>
          <a:lstStyle/>
          <a:p>
            <a:r>
              <a:rPr lang="fr-FR" dirty="0">
                <a:hlinkClick r:id="rId2"/>
              </a:rPr>
              <a:t>https://gabriel-peri.mon-ent-occitanie.fr/vie-de-l-etablissement/informations-du-lycee/erasmus/</a:t>
            </a:r>
            <a:endParaRPr lang="fr-FR" dirty="0"/>
          </a:p>
          <a:p>
            <a:r>
              <a:rPr lang="fr-FR" dirty="0"/>
              <a:t>Auprès de Mme le Proviseur </a:t>
            </a:r>
          </a:p>
          <a:p>
            <a:r>
              <a:rPr lang="fr-FR" dirty="0"/>
              <a:t>Auprès de M. </a:t>
            </a:r>
            <a:r>
              <a:rPr lang="fr-FR" dirty="0" err="1"/>
              <a:t>Condoumy</a:t>
            </a:r>
            <a:r>
              <a:rPr lang="fr-FR" dirty="0"/>
              <a:t>, DDFPT</a:t>
            </a:r>
          </a:p>
        </p:txBody>
      </p:sp>
    </p:spTree>
    <p:extLst>
      <p:ext uri="{BB962C8B-B14F-4D97-AF65-F5344CB8AC3E}">
        <p14:creationId xmlns:p14="http://schemas.microsoft.com/office/powerpoint/2010/main" val="3157913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B40C59-9E7F-98FB-FDBC-475FA7653709}"/>
              </a:ext>
            </a:extLst>
          </p:cNvPr>
          <p:cNvSpPr>
            <a:spLocks noGrp="1"/>
          </p:cNvSpPr>
          <p:nvPr>
            <p:ph type="title"/>
          </p:nvPr>
        </p:nvSpPr>
        <p:spPr/>
        <p:txBody>
          <a:bodyPr/>
          <a:lstStyle/>
          <a:p>
            <a:r>
              <a:rPr lang="fr-FR" dirty="0"/>
              <a:t>ERASMUS + SUPERIEUR ??</a:t>
            </a:r>
          </a:p>
        </p:txBody>
      </p:sp>
      <p:sp>
        <p:nvSpPr>
          <p:cNvPr id="3" name="Espace réservé du contenu 2">
            <a:extLst>
              <a:ext uri="{FF2B5EF4-FFF2-40B4-BE49-F238E27FC236}">
                <a16:creationId xmlns:a16="http://schemas.microsoft.com/office/drawing/2014/main" id="{257A7552-7074-45ED-A381-1BB52C7ED010}"/>
              </a:ext>
            </a:extLst>
          </p:cNvPr>
          <p:cNvSpPr>
            <a:spLocks noGrp="1"/>
          </p:cNvSpPr>
          <p:nvPr>
            <p:ph idx="1"/>
          </p:nvPr>
        </p:nvSpPr>
        <p:spPr/>
        <p:txBody>
          <a:bodyPr/>
          <a:lstStyle/>
          <a:p>
            <a:pPr marL="0" indent="0" algn="l">
              <a:buNone/>
            </a:pPr>
            <a:r>
              <a:rPr lang="fr-FR" b="0" i="0" dirty="0">
                <a:solidFill>
                  <a:srgbClr val="144C8C"/>
                </a:solidFill>
                <a:effectLst/>
                <a:highlight>
                  <a:srgbClr val="FFFFFF"/>
                </a:highlight>
                <a:latin typeface="HCo Gotham Rounded SSm"/>
              </a:rPr>
              <a:t>Le programme Erasmus+ est ouvert à tous les domaines de l’éducation et de la formation tout au long de la vie, dont l’enseignement supérieur. Il est particulièrement connu pour ses bourses de mobilité d’étude ou de stages dédiées aux étudiants ; il offre bien d’autres possibilités de mobilités et de coopération avec des partenaires en Europe et aussi dans le reste du monde.</a:t>
            </a:r>
          </a:p>
        </p:txBody>
      </p:sp>
    </p:spTree>
    <p:extLst>
      <p:ext uri="{BB962C8B-B14F-4D97-AF65-F5344CB8AC3E}">
        <p14:creationId xmlns:p14="http://schemas.microsoft.com/office/powerpoint/2010/main" val="2388616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814081-1ECC-28B4-0CFB-373E059845EF}"/>
              </a:ext>
            </a:extLst>
          </p:cNvPr>
          <p:cNvSpPr>
            <a:spLocks noGrp="1"/>
          </p:cNvSpPr>
          <p:nvPr>
            <p:ph type="title"/>
          </p:nvPr>
        </p:nvSpPr>
        <p:spPr/>
        <p:txBody>
          <a:bodyPr/>
          <a:lstStyle/>
          <a:p>
            <a:r>
              <a:rPr lang="fr-FR" b="1" i="0" dirty="0">
                <a:solidFill>
                  <a:srgbClr val="144C8C"/>
                </a:solidFill>
                <a:effectLst/>
                <a:highlight>
                  <a:srgbClr val="FFFFFF"/>
                </a:highlight>
                <a:latin typeface="HCo Gotham Rounded SSm"/>
              </a:rPr>
              <a:t>Pour quoi faire ?</a:t>
            </a:r>
            <a:br>
              <a:rPr lang="fr-FR" b="1" i="0" dirty="0">
                <a:solidFill>
                  <a:srgbClr val="144C8C"/>
                </a:solidFill>
                <a:effectLst/>
                <a:highlight>
                  <a:srgbClr val="FFFFFF"/>
                </a:highlight>
                <a:latin typeface="HCo Gotham Rounded SSm"/>
              </a:rPr>
            </a:br>
            <a:endParaRPr lang="fr-FR" dirty="0"/>
          </a:p>
        </p:txBody>
      </p:sp>
      <p:sp>
        <p:nvSpPr>
          <p:cNvPr id="3" name="Espace réservé du contenu 2">
            <a:extLst>
              <a:ext uri="{FF2B5EF4-FFF2-40B4-BE49-F238E27FC236}">
                <a16:creationId xmlns:a16="http://schemas.microsoft.com/office/drawing/2014/main" id="{BA39762F-B6E7-71A0-5BBC-AE6FBC91F9AF}"/>
              </a:ext>
            </a:extLst>
          </p:cNvPr>
          <p:cNvSpPr>
            <a:spLocks noGrp="1"/>
          </p:cNvSpPr>
          <p:nvPr>
            <p:ph idx="1"/>
          </p:nvPr>
        </p:nvSpPr>
        <p:spPr/>
        <p:txBody>
          <a:bodyPr/>
          <a:lstStyle/>
          <a:p>
            <a:r>
              <a:rPr lang="fr-FR" dirty="0">
                <a:solidFill>
                  <a:srgbClr val="144C8C"/>
                </a:solidFill>
                <a:highlight>
                  <a:srgbClr val="FFFFFF"/>
                </a:highlight>
                <a:latin typeface="HCo Gotham Rounded SSm"/>
              </a:rPr>
              <a:t>P</a:t>
            </a:r>
            <a:r>
              <a:rPr lang="fr-FR" b="0" i="0" dirty="0">
                <a:solidFill>
                  <a:srgbClr val="144C8C"/>
                </a:solidFill>
                <a:effectLst/>
                <a:highlight>
                  <a:srgbClr val="FFFFFF"/>
                </a:highlight>
                <a:latin typeface="HCo Gotham Rounded SSm"/>
              </a:rPr>
              <a:t>ossibilité de séjourner à l’étranger. </a:t>
            </a:r>
            <a:endParaRPr lang="fr-FR" dirty="0">
              <a:solidFill>
                <a:srgbClr val="144C8C"/>
              </a:solidFill>
              <a:highlight>
                <a:srgbClr val="FFFFFF"/>
              </a:highlight>
              <a:latin typeface="HCo Gotham Rounded SSm"/>
            </a:endParaRPr>
          </a:p>
          <a:p>
            <a:r>
              <a:rPr lang="fr-FR" b="0" i="0" dirty="0">
                <a:solidFill>
                  <a:srgbClr val="144C8C"/>
                </a:solidFill>
                <a:effectLst/>
                <a:highlight>
                  <a:srgbClr val="FFFFFF"/>
                </a:highlight>
                <a:latin typeface="HCo Gotham Rounded SSm"/>
              </a:rPr>
              <a:t>Développer leur connaissance des langues et des cultures étrangères, leur sentiment de citoyenneté et d’appartenance à l’Union européenne, leurs compétences et leurs savoir-être, leurs relations professionnelles et personnelles à l’échelle de plus de 200 pays.</a:t>
            </a:r>
          </a:p>
          <a:p>
            <a:endParaRPr lang="fr-FR" dirty="0">
              <a:solidFill>
                <a:srgbClr val="144C8C"/>
              </a:solidFill>
              <a:highlight>
                <a:srgbClr val="FFFFFF"/>
              </a:highlight>
              <a:latin typeface="HCo Gotham Rounded SSm"/>
            </a:endParaRPr>
          </a:p>
          <a:p>
            <a:r>
              <a:rPr lang="fr-FR" b="0" i="0" dirty="0">
                <a:solidFill>
                  <a:srgbClr val="144C8C"/>
                </a:solidFill>
                <a:effectLst/>
                <a:highlight>
                  <a:srgbClr val="FFFFFF"/>
                </a:highlight>
                <a:latin typeface="HCo Gotham Rounded SSm"/>
              </a:rPr>
              <a:t>Meilleure employabilité</a:t>
            </a:r>
          </a:p>
          <a:p>
            <a:pPr marL="0" indent="0">
              <a:buNone/>
            </a:pPr>
            <a:endParaRPr lang="fr-FR" dirty="0">
              <a:solidFill>
                <a:srgbClr val="144C8C"/>
              </a:solidFill>
              <a:highlight>
                <a:srgbClr val="FFFFFF"/>
              </a:highlight>
              <a:latin typeface="HCo Gotham Rounded SSm"/>
            </a:endParaRPr>
          </a:p>
          <a:p>
            <a:pPr marL="0" indent="0">
              <a:buNone/>
            </a:pPr>
            <a:endParaRPr lang="fr-FR" dirty="0"/>
          </a:p>
        </p:txBody>
      </p:sp>
    </p:spTree>
    <p:extLst>
      <p:ext uri="{BB962C8B-B14F-4D97-AF65-F5344CB8AC3E}">
        <p14:creationId xmlns:p14="http://schemas.microsoft.com/office/powerpoint/2010/main" val="20816108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BF830F-99BE-9B01-36B2-7EE3712BF0F1}"/>
              </a:ext>
            </a:extLst>
          </p:cNvPr>
          <p:cNvSpPr>
            <a:spLocks noGrp="1"/>
          </p:cNvSpPr>
          <p:nvPr>
            <p:ph type="title"/>
          </p:nvPr>
        </p:nvSpPr>
        <p:spPr/>
        <p:txBody>
          <a:bodyPr/>
          <a:lstStyle/>
          <a:p>
            <a:r>
              <a:rPr lang="fr-FR" dirty="0"/>
              <a:t>4 GRANDES PRIORITES</a:t>
            </a:r>
          </a:p>
        </p:txBody>
      </p:sp>
      <p:sp>
        <p:nvSpPr>
          <p:cNvPr id="3" name="Espace réservé du contenu 2">
            <a:extLst>
              <a:ext uri="{FF2B5EF4-FFF2-40B4-BE49-F238E27FC236}">
                <a16:creationId xmlns:a16="http://schemas.microsoft.com/office/drawing/2014/main" id="{2C2596D9-2F20-CD94-CB9D-F1977AF8588C}"/>
              </a:ext>
            </a:extLst>
          </p:cNvPr>
          <p:cNvSpPr>
            <a:spLocks noGrp="1"/>
          </p:cNvSpPr>
          <p:nvPr>
            <p:ph idx="1"/>
          </p:nvPr>
        </p:nvSpPr>
        <p:spPr/>
        <p:txBody>
          <a:bodyPr/>
          <a:lstStyle/>
          <a:p>
            <a:r>
              <a:rPr lang="fr-FR" dirty="0"/>
              <a:t>INCLUSION / DIVERSITE</a:t>
            </a:r>
          </a:p>
          <a:p>
            <a:r>
              <a:rPr lang="fr-FR" dirty="0"/>
              <a:t>TRANSFORMATION NUMERIQUE</a:t>
            </a:r>
          </a:p>
          <a:p>
            <a:r>
              <a:rPr lang="fr-FR" dirty="0"/>
              <a:t>TRANSITION ECOLOGIQUE</a:t>
            </a:r>
          </a:p>
          <a:p>
            <a:r>
              <a:rPr lang="fr-FR" dirty="0"/>
              <a:t>CITOYENNETE EUROPEENNE</a:t>
            </a:r>
          </a:p>
        </p:txBody>
      </p:sp>
    </p:spTree>
    <p:extLst>
      <p:ext uri="{BB962C8B-B14F-4D97-AF65-F5344CB8AC3E}">
        <p14:creationId xmlns:p14="http://schemas.microsoft.com/office/powerpoint/2010/main" val="2158029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71A6E3-4EE7-E1F0-B5C1-18862F4EA93B}"/>
              </a:ext>
            </a:extLst>
          </p:cNvPr>
          <p:cNvSpPr>
            <a:spLocks noGrp="1"/>
          </p:cNvSpPr>
          <p:nvPr>
            <p:ph type="title"/>
          </p:nvPr>
        </p:nvSpPr>
        <p:spPr/>
        <p:txBody>
          <a:bodyPr/>
          <a:lstStyle/>
          <a:p>
            <a:r>
              <a:rPr lang="fr-FR" dirty="0"/>
              <a:t>Consortium TOULOUSE SCHOOL OF DESIGN AND CRAFTS</a:t>
            </a:r>
          </a:p>
        </p:txBody>
      </p:sp>
      <p:sp>
        <p:nvSpPr>
          <p:cNvPr id="3" name="Espace réservé du contenu 2">
            <a:extLst>
              <a:ext uri="{FF2B5EF4-FFF2-40B4-BE49-F238E27FC236}">
                <a16:creationId xmlns:a16="http://schemas.microsoft.com/office/drawing/2014/main" id="{8B81C4FD-D711-5536-FFA5-7F6D30E7E892}"/>
              </a:ext>
            </a:extLst>
          </p:cNvPr>
          <p:cNvSpPr>
            <a:spLocks noGrp="1"/>
          </p:cNvSpPr>
          <p:nvPr>
            <p:ph idx="1"/>
          </p:nvPr>
        </p:nvSpPr>
        <p:spPr/>
        <p:txBody>
          <a:bodyPr/>
          <a:lstStyle/>
          <a:p>
            <a:r>
              <a:rPr lang="fr-FR" dirty="0"/>
              <a:t>7 établissements</a:t>
            </a:r>
          </a:p>
          <a:p>
            <a:r>
              <a:rPr lang="fr-FR" dirty="0"/>
              <a:t>Projet piloté par le lycée des Arènes</a:t>
            </a:r>
          </a:p>
          <a:p>
            <a:r>
              <a:rPr lang="fr-FR" dirty="0"/>
              <a:t>Point commun avec les BTS MMV / DNMADE métiers de spectacle</a:t>
            </a:r>
          </a:p>
          <a:p>
            <a:r>
              <a:rPr lang="fr-FR" dirty="0"/>
              <a:t>Répartition budgétaire entre les différents établissements</a:t>
            </a:r>
          </a:p>
          <a:p>
            <a:r>
              <a:rPr lang="fr-FR" dirty="0">
                <a:hlinkClick r:id="rId2"/>
              </a:rPr>
              <a:t>https://www.instagram.com/toulouseschoolofdesign/</a:t>
            </a:r>
            <a:r>
              <a:rPr lang="fr-FR" dirty="0"/>
              <a:t> </a:t>
            </a:r>
          </a:p>
          <a:p>
            <a:r>
              <a:rPr lang="fr-FR" dirty="0"/>
              <a:t>½ journée organisée sur les mobilités étudiants avec échanges</a:t>
            </a:r>
          </a:p>
          <a:p>
            <a:pPr marL="0" indent="0">
              <a:buNone/>
            </a:pPr>
            <a:endParaRPr lang="fr-FR" dirty="0"/>
          </a:p>
        </p:txBody>
      </p:sp>
    </p:spTree>
    <p:extLst>
      <p:ext uri="{BB962C8B-B14F-4D97-AF65-F5344CB8AC3E}">
        <p14:creationId xmlns:p14="http://schemas.microsoft.com/office/powerpoint/2010/main" val="3848873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8A83930-B067-CEE4-16E3-DBF0B08C051D}"/>
              </a:ext>
            </a:extLst>
          </p:cNvPr>
          <p:cNvSpPr>
            <a:spLocks noGrp="1"/>
          </p:cNvSpPr>
          <p:nvPr>
            <p:ph type="title"/>
          </p:nvPr>
        </p:nvSpPr>
        <p:spPr/>
        <p:txBody>
          <a:bodyPr/>
          <a:lstStyle/>
          <a:p>
            <a:r>
              <a:rPr lang="fr-FR" dirty="0"/>
              <a:t>DEPOSER UN DOSSIER ERASMUS + SUP</a:t>
            </a:r>
          </a:p>
        </p:txBody>
      </p:sp>
      <p:sp>
        <p:nvSpPr>
          <p:cNvPr id="3" name="Espace réservé du contenu 2">
            <a:extLst>
              <a:ext uri="{FF2B5EF4-FFF2-40B4-BE49-F238E27FC236}">
                <a16:creationId xmlns:a16="http://schemas.microsoft.com/office/drawing/2014/main" id="{2F3FB511-60FD-6837-7889-B0A0A7B7028A}"/>
              </a:ext>
            </a:extLst>
          </p:cNvPr>
          <p:cNvSpPr>
            <a:spLocks noGrp="1"/>
          </p:cNvSpPr>
          <p:nvPr>
            <p:ph idx="1"/>
          </p:nvPr>
        </p:nvSpPr>
        <p:spPr/>
        <p:txBody>
          <a:bodyPr>
            <a:normAutofit lnSpcReduction="10000"/>
          </a:bodyPr>
          <a:lstStyle/>
          <a:p>
            <a:r>
              <a:rPr lang="fr-FR" dirty="0"/>
              <a:t>Trouver son propre stage (envoi de cv et lettre de motivation)</a:t>
            </a:r>
          </a:p>
          <a:p>
            <a:r>
              <a:rPr lang="fr-FR" dirty="0"/>
              <a:t>Etablir une convention avec l’entreprise / décider des objectifs à atteindre </a:t>
            </a:r>
          </a:p>
          <a:p>
            <a:r>
              <a:rPr lang="fr-FR" dirty="0"/>
              <a:t>Trouver son logement et moyen de transport (valorisation transport à moindre empreinte carbone type covoiturage)</a:t>
            </a:r>
          </a:p>
          <a:p>
            <a:r>
              <a:rPr lang="fr-FR" dirty="0"/>
              <a:t>Respecter la durée des stages requise: 2 mois (2 x 30 jours = 60 jours consécutifs + 2 jours de trajet financés soit 62 jours)</a:t>
            </a:r>
          </a:p>
          <a:p>
            <a:r>
              <a:rPr lang="fr-FR" dirty="0"/>
              <a:t>Compléter le rapport du participant sous forme d’enquête</a:t>
            </a:r>
          </a:p>
          <a:p>
            <a:r>
              <a:rPr lang="fr-FR" dirty="0"/>
              <a:t>Valoriser la période de stage sous forme d’un rapport de stage </a:t>
            </a:r>
          </a:p>
          <a:p>
            <a:r>
              <a:rPr lang="fr-FR" dirty="0"/>
              <a:t>Europass</a:t>
            </a:r>
          </a:p>
        </p:txBody>
      </p:sp>
    </p:spTree>
    <p:extLst>
      <p:ext uri="{BB962C8B-B14F-4D97-AF65-F5344CB8AC3E}">
        <p14:creationId xmlns:p14="http://schemas.microsoft.com/office/powerpoint/2010/main" val="396287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D713C6-D2FC-1C4B-DD5F-46096F8EDF4E}"/>
              </a:ext>
            </a:extLst>
          </p:cNvPr>
          <p:cNvSpPr>
            <a:spLocks noGrp="1"/>
          </p:cNvSpPr>
          <p:nvPr>
            <p:ph type="title"/>
          </p:nvPr>
        </p:nvSpPr>
        <p:spPr/>
        <p:txBody>
          <a:bodyPr/>
          <a:lstStyle/>
          <a:p>
            <a:r>
              <a:rPr lang="fr-FR" dirty="0"/>
              <a:t>DOCUMENTS A REMETTRE</a:t>
            </a:r>
          </a:p>
        </p:txBody>
      </p:sp>
      <p:sp>
        <p:nvSpPr>
          <p:cNvPr id="3" name="Espace réservé du contenu 2">
            <a:extLst>
              <a:ext uri="{FF2B5EF4-FFF2-40B4-BE49-F238E27FC236}">
                <a16:creationId xmlns:a16="http://schemas.microsoft.com/office/drawing/2014/main" id="{79707B4D-9BDA-79AC-F512-DB4B971EF93F}"/>
              </a:ext>
            </a:extLst>
          </p:cNvPr>
          <p:cNvSpPr>
            <a:spLocks noGrp="1"/>
          </p:cNvSpPr>
          <p:nvPr>
            <p:ph idx="1"/>
          </p:nvPr>
        </p:nvSpPr>
        <p:spPr/>
        <p:txBody>
          <a:bodyPr>
            <a:normAutofit fontScale="70000" lnSpcReduction="20000"/>
          </a:bodyPr>
          <a:lstStyle/>
          <a:p>
            <a:pPr marL="342900" lvl="0" indent="-342900">
              <a:lnSpc>
                <a:spcPct val="200000"/>
              </a:lnSpc>
              <a:buFont typeface="Calibri" panose="020F0502020204030204" pitchFamily="34" charset="0"/>
              <a:buChar char="-"/>
            </a:pPr>
            <a:r>
              <a:rPr lang="fr-FR" sz="1800" dirty="0">
                <a:effectLst/>
                <a:latin typeface="Arial" panose="020B0604020202020204" pitchFamily="34" charset="0"/>
                <a:ea typeface="Amiri" panose="00000500000000000000" pitchFamily="2" charset="-78"/>
                <a:cs typeface="Arial" panose="020B0604020202020204" pitchFamily="34" charset="0"/>
              </a:rPr>
              <a:t>Convention de stage </a:t>
            </a:r>
            <a:r>
              <a:rPr lang="fr-FR" sz="1800" b="1" dirty="0">
                <a:effectLst/>
                <a:latin typeface="Arial" panose="020B0604020202020204" pitchFamily="34" charset="0"/>
                <a:ea typeface="Amiri" panose="00000500000000000000" pitchFamily="2" charset="-78"/>
                <a:cs typeface="Arial" panose="020B0604020202020204" pitchFamily="34" charset="0"/>
              </a:rPr>
              <a:t>sous WORD</a:t>
            </a:r>
            <a:endParaRPr lang="fr-FR" sz="1800" dirty="0">
              <a:effectLst/>
              <a:latin typeface="Arial" panose="020B0604020202020204" pitchFamily="34" charset="0"/>
              <a:ea typeface="Amiri" panose="00000500000000000000" pitchFamily="2" charset="-78"/>
              <a:cs typeface="Arial" panose="020B0604020202020204" pitchFamily="34" charset="0"/>
            </a:endParaRPr>
          </a:p>
          <a:p>
            <a:pPr marL="342900" lvl="0" indent="-342900">
              <a:lnSpc>
                <a:spcPct val="200000"/>
              </a:lnSpc>
              <a:buFont typeface="Calibri" panose="020F0502020204030204" pitchFamily="34" charset="0"/>
              <a:buChar char="-"/>
            </a:pPr>
            <a:r>
              <a:rPr lang="fr-FR" sz="1800" dirty="0">
                <a:effectLst/>
                <a:latin typeface="Arial" panose="020B0604020202020204" pitchFamily="34" charset="0"/>
                <a:ea typeface="Amiri" panose="00000500000000000000" pitchFamily="2" charset="-78"/>
                <a:cs typeface="Arial" panose="020B0604020202020204" pitchFamily="34" charset="0"/>
              </a:rPr>
              <a:t>Kit de mobilité </a:t>
            </a:r>
            <a:r>
              <a:rPr lang="fr-FR" sz="1800" b="1" dirty="0">
                <a:effectLst/>
                <a:latin typeface="Arial" panose="020B0604020202020204" pitchFamily="34" charset="0"/>
                <a:ea typeface="Amiri" panose="00000500000000000000" pitchFamily="2" charset="-78"/>
                <a:cs typeface="Arial" panose="020B0604020202020204" pitchFamily="34" charset="0"/>
              </a:rPr>
              <a:t>sous WORD</a:t>
            </a:r>
            <a:endParaRPr lang="fr-FR" sz="1800" dirty="0">
              <a:effectLst/>
              <a:latin typeface="Arial" panose="020B0604020202020204" pitchFamily="34" charset="0"/>
              <a:ea typeface="Amiri" panose="00000500000000000000" pitchFamily="2" charset="-78"/>
              <a:cs typeface="Arial" panose="020B0604020202020204" pitchFamily="34" charset="0"/>
            </a:endParaRPr>
          </a:p>
          <a:p>
            <a:pPr marL="342900" lvl="0" indent="-342900">
              <a:lnSpc>
                <a:spcPct val="200000"/>
              </a:lnSpc>
              <a:buFont typeface="Calibri" panose="020F0502020204030204" pitchFamily="34" charset="0"/>
              <a:buChar char="-"/>
            </a:pPr>
            <a:r>
              <a:rPr lang="fr-FR" sz="1800" dirty="0">
                <a:effectLst/>
                <a:latin typeface="Arial" panose="020B0604020202020204" pitchFamily="34" charset="0"/>
                <a:ea typeface="Amiri" panose="00000500000000000000" pitchFamily="2" charset="-78"/>
                <a:cs typeface="Arial" panose="020B0604020202020204" pitchFamily="34" charset="0"/>
              </a:rPr>
              <a:t>Carte européenne d’assurance maladie de l’élève</a:t>
            </a:r>
          </a:p>
          <a:p>
            <a:pPr marL="342900" lvl="0" indent="-342900">
              <a:lnSpc>
                <a:spcPct val="200000"/>
              </a:lnSpc>
              <a:buFont typeface="Calibri" panose="020F0502020204030204" pitchFamily="34" charset="0"/>
              <a:buChar char="-"/>
            </a:pPr>
            <a:r>
              <a:rPr lang="fr-FR" sz="1800" dirty="0">
                <a:effectLst/>
                <a:latin typeface="Arial" panose="020B0604020202020204" pitchFamily="34" charset="0"/>
                <a:ea typeface="Amiri" panose="00000500000000000000" pitchFamily="2" charset="-78"/>
                <a:cs typeface="Arial" panose="020B0604020202020204" pitchFamily="34" charset="0"/>
              </a:rPr>
              <a:t>RIB de l’élève (70% de la bourse versée après l’achat du billet)</a:t>
            </a:r>
          </a:p>
          <a:p>
            <a:pPr marL="342900" lvl="0" indent="-342900">
              <a:lnSpc>
                <a:spcPct val="200000"/>
              </a:lnSpc>
              <a:buFont typeface="Calibri" panose="020F0502020204030204" pitchFamily="34" charset="0"/>
              <a:buChar char="-"/>
            </a:pPr>
            <a:r>
              <a:rPr lang="fr-FR" sz="1800" dirty="0">
                <a:effectLst/>
                <a:latin typeface="Arial" panose="020B0604020202020204" pitchFamily="34" charset="0"/>
                <a:ea typeface="Amiri" panose="00000500000000000000" pitchFamily="2" charset="-78"/>
                <a:cs typeface="Arial" panose="020B0604020202020204" pitchFamily="34" charset="0"/>
              </a:rPr>
              <a:t>Attestation d’assurance précisant le nom, prénom, date de naissance de l’élève, la période d’assurance correspondante aux dates du stage, le lieu du stage, les garanties acquises (individuelle corporelle accident, responsabilité civile et défense, assistance/rapatriement, recours )</a:t>
            </a:r>
          </a:p>
          <a:p>
            <a:pPr marL="342900" lvl="0" indent="-342900">
              <a:lnSpc>
                <a:spcPct val="200000"/>
              </a:lnSpc>
              <a:buFont typeface="Calibri" panose="020F0502020204030204" pitchFamily="34" charset="0"/>
              <a:buChar char="-"/>
            </a:pPr>
            <a:r>
              <a:rPr lang="fr-FR" sz="1800" dirty="0">
                <a:effectLst/>
                <a:latin typeface="Arial" panose="020B0604020202020204" pitchFamily="34" charset="0"/>
                <a:ea typeface="Amiri" panose="00000500000000000000" pitchFamily="2" charset="-78"/>
                <a:cs typeface="Arial" panose="020B0604020202020204" pitchFamily="34" charset="0"/>
              </a:rPr>
              <a:t>Attestation de quotient familial de la CAF</a:t>
            </a:r>
          </a:p>
          <a:p>
            <a:pPr marL="342900" lvl="0" indent="-342900">
              <a:lnSpc>
                <a:spcPct val="200000"/>
              </a:lnSpc>
              <a:spcAft>
                <a:spcPts val="800"/>
              </a:spcAft>
              <a:buFont typeface="Calibri" panose="020F0502020204030204" pitchFamily="34" charset="0"/>
              <a:buChar char="-"/>
            </a:pPr>
            <a:r>
              <a:rPr lang="fr-FR" sz="1800" dirty="0">
                <a:effectLst/>
                <a:latin typeface="Arial" panose="020B0604020202020204" pitchFamily="34" charset="0"/>
                <a:ea typeface="Amiri" panose="00000500000000000000" pitchFamily="2" charset="-78"/>
                <a:cs typeface="Arial" panose="020B0604020202020204" pitchFamily="34" charset="0"/>
              </a:rPr>
              <a:t>Pièces identité élève recto/verso</a:t>
            </a:r>
          </a:p>
          <a:p>
            <a:pPr marL="0" indent="0">
              <a:buNone/>
            </a:pPr>
            <a:endParaRPr lang="fr-FR" dirty="0"/>
          </a:p>
        </p:txBody>
      </p:sp>
    </p:spTree>
    <p:extLst>
      <p:ext uri="{BB962C8B-B14F-4D97-AF65-F5344CB8AC3E}">
        <p14:creationId xmlns:p14="http://schemas.microsoft.com/office/powerpoint/2010/main" val="2862090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E9A6A9-76EC-B570-AE32-905DD9D7158D}"/>
              </a:ext>
            </a:extLst>
          </p:cNvPr>
          <p:cNvSpPr>
            <a:spLocks noGrp="1"/>
          </p:cNvSpPr>
          <p:nvPr>
            <p:ph type="title"/>
          </p:nvPr>
        </p:nvSpPr>
        <p:spPr/>
        <p:txBody>
          <a:bodyPr/>
          <a:lstStyle/>
          <a:p>
            <a:r>
              <a:rPr lang="fr-FR" dirty="0"/>
              <a:t>BOURSES ERASMUS SUP</a:t>
            </a:r>
            <a:br>
              <a:rPr lang="fr-FR" dirty="0"/>
            </a:br>
            <a:r>
              <a:rPr lang="fr-FR" dirty="0"/>
              <a:t>(à titre indicatif / nouvelle grille)</a:t>
            </a:r>
          </a:p>
        </p:txBody>
      </p:sp>
      <p:pic>
        <p:nvPicPr>
          <p:cNvPr id="5" name="Espace réservé du contenu 4">
            <a:extLst>
              <a:ext uri="{FF2B5EF4-FFF2-40B4-BE49-F238E27FC236}">
                <a16:creationId xmlns:a16="http://schemas.microsoft.com/office/drawing/2014/main" id="{0F59BF59-A4FD-CB13-E980-4716403146EE}"/>
              </a:ext>
            </a:extLst>
          </p:cNvPr>
          <p:cNvPicPr>
            <a:picLocks noGrp="1" noChangeAspect="1"/>
          </p:cNvPicPr>
          <p:nvPr>
            <p:ph idx="1"/>
          </p:nvPr>
        </p:nvPicPr>
        <p:blipFill>
          <a:blip r:embed="rId2"/>
          <a:stretch>
            <a:fillRect/>
          </a:stretch>
        </p:blipFill>
        <p:spPr>
          <a:xfrm>
            <a:off x="3445900" y="1825625"/>
            <a:ext cx="5300199" cy="4351338"/>
          </a:xfrm>
        </p:spPr>
      </p:pic>
    </p:spTree>
    <p:extLst>
      <p:ext uri="{BB962C8B-B14F-4D97-AF65-F5344CB8AC3E}">
        <p14:creationId xmlns:p14="http://schemas.microsoft.com/office/powerpoint/2010/main" val="3870025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7C77950-B5C1-5B5B-6549-275BE05FCDF7}"/>
              </a:ext>
            </a:extLst>
          </p:cNvPr>
          <p:cNvSpPr>
            <a:spLocks noGrp="1"/>
          </p:cNvSpPr>
          <p:nvPr>
            <p:ph type="title"/>
          </p:nvPr>
        </p:nvSpPr>
        <p:spPr/>
        <p:txBody>
          <a:bodyPr/>
          <a:lstStyle/>
          <a:p>
            <a:endParaRPr lang="fr-FR" dirty="0"/>
          </a:p>
        </p:txBody>
      </p:sp>
      <p:sp>
        <p:nvSpPr>
          <p:cNvPr id="3" name="Espace réservé du contenu 2">
            <a:extLst>
              <a:ext uri="{FF2B5EF4-FFF2-40B4-BE49-F238E27FC236}">
                <a16:creationId xmlns:a16="http://schemas.microsoft.com/office/drawing/2014/main" id="{104B578C-ABB4-1F65-48BE-C5331BA19CE7}"/>
              </a:ext>
            </a:extLst>
          </p:cNvPr>
          <p:cNvSpPr>
            <a:spLocks noGrp="1"/>
          </p:cNvSpPr>
          <p:nvPr>
            <p:ph idx="1"/>
          </p:nvPr>
        </p:nvSpPr>
        <p:spPr/>
        <p:txBody>
          <a:bodyPr>
            <a:normAutofit lnSpcReduction="10000"/>
          </a:bodyPr>
          <a:lstStyle/>
          <a:p>
            <a:endParaRPr lang="fr-FR" dirty="0"/>
          </a:p>
          <a:p>
            <a:endParaRPr lang="fr-FR" dirty="0"/>
          </a:p>
          <a:p>
            <a:endParaRPr lang="fr-FR" dirty="0"/>
          </a:p>
          <a:p>
            <a:endParaRPr lang="fr-FR" dirty="0"/>
          </a:p>
          <a:p>
            <a:endParaRPr lang="fr-FR" dirty="0"/>
          </a:p>
          <a:p>
            <a:endParaRPr lang="fr-FR" dirty="0"/>
          </a:p>
          <a:p>
            <a:endParaRPr lang="fr-FR" dirty="0"/>
          </a:p>
          <a:p>
            <a:r>
              <a:rPr lang="fr-FR" dirty="0"/>
              <a:t>Europe et pays associés = 80% des mobilités</a:t>
            </a:r>
          </a:p>
          <a:p>
            <a:r>
              <a:rPr lang="fr-FR" dirty="0"/>
              <a:t>Pays tiers non associés = 20% des mobilités (très concurrentiel)</a:t>
            </a:r>
          </a:p>
        </p:txBody>
      </p:sp>
      <p:pic>
        <p:nvPicPr>
          <p:cNvPr id="5" name="Image 4">
            <a:extLst>
              <a:ext uri="{FF2B5EF4-FFF2-40B4-BE49-F238E27FC236}">
                <a16:creationId xmlns:a16="http://schemas.microsoft.com/office/drawing/2014/main" id="{5B99F837-7A58-048E-DEA1-39E7665AFBBE}"/>
              </a:ext>
            </a:extLst>
          </p:cNvPr>
          <p:cNvPicPr>
            <a:picLocks noChangeAspect="1"/>
          </p:cNvPicPr>
          <p:nvPr/>
        </p:nvPicPr>
        <p:blipFill>
          <a:blip r:embed="rId2"/>
          <a:stretch>
            <a:fillRect/>
          </a:stretch>
        </p:blipFill>
        <p:spPr>
          <a:xfrm>
            <a:off x="838200" y="365125"/>
            <a:ext cx="8816623" cy="4696504"/>
          </a:xfrm>
          <a:prstGeom prst="rect">
            <a:avLst/>
          </a:prstGeom>
        </p:spPr>
      </p:pic>
    </p:spTree>
    <p:extLst>
      <p:ext uri="{BB962C8B-B14F-4D97-AF65-F5344CB8AC3E}">
        <p14:creationId xmlns:p14="http://schemas.microsoft.com/office/powerpoint/2010/main" val="370320898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TotalTime>
  <Words>480</Words>
  <Application>Microsoft Office PowerPoint</Application>
  <PresentationFormat>Grand écran</PresentationFormat>
  <Paragraphs>57</Paragraphs>
  <Slides>12</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12</vt:i4>
      </vt:variant>
    </vt:vector>
  </HeadingPairs>
  <TitlesOfParts>
    <vt:vector size="17" baseType="lpstr">
      <vt:lpstr>Arial</vt:lpstr>
      <vt:lpstr>Calibri</vt:lpstr>
      <vt:lpstr>Calibri Light</vt:lpstr>
      <vt:lpstr>HCo Gotham Rounded SSm</vt:lpstr>
      <vt:lpstr>Thème Office</vt:lpstr>
      <vt:lpstr>ERASMUS SUPERIEUR</vt:lpstr>
      <vt:lpstr>ERASMUS + SUPERIEUR ??</vt:lpstr>
      <vt:lpstr>Pour quoi faire ? </vt:lpstr>
      <vt:lpstr>4 GRANDES PRIORITES</vt:lpstr>
      <vt:lpstr>Consortium TOULOUSE SCHOOL OF DESIGN AND CRAFTS</vt:lpstr>
      <vt:lpstr>DEPOSER UN DOSSIER ERASMUS + SUP</vt:lpstr>
      <vt:lpstr>DOCUMENTS A REMETTRE</vt:lpstr>
      <vt:lpstr>BOURSES ERASMUS SUP (à titre indicatif / nouvelle grille)</vt:lpstr>
      <vt:lpstr>Présentation PowerPoint</vt:lpstr>
      <vt:lpstr>Présentation PowerPoint</vt:lpstr>
      <vt:lpstr>BOURSES REGION OCCITANIE</vt:lpstr>
      <vt:lpstr>En savoir plus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Sandrine Prado</dc:creator>
  <cp:lastModifiedBy>Sandrine Prado</cp:lastModifiedBy>
  <cp:revision>5</cp:revision>
  <dcterms:created xsi:type="dcterms:W3CDTF">2024-09-04T14:22:14Z</dcterms:created>
  <dcterms:modified xsi:type="dcterms:W3CDTF">2024-09-04T16:58:21Z</dcterms:modified>
</cp:coreProperties>
</file>